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72" r:id="rId9"/>
    <p:sldId id="261" r:id="rId10"/>
    <p:sldId id="262" r:id="rId11"/>
    <p:sldId id="275" r:id="rId12"/>
    <p:sldId id="264" r:id="rId13"/>
    <p:sldId id="265" r:id="rId14"/>
    <p:sldId id="263" r:id="rId15"/>
    <p:sldId id="269" r:id="rId16"/>
    <p:sldId id="280" r:id="rId17"/>
    <p:sldId id="279" r:id="rId18"/>
    <p:sldId id="278" r:id="rId19"/>
    <p:sldId id="277" r:id="rId20"/>
    <p:sldId id="281" r:id="rId21"/>
    <p:sldId id="282" r:id="rId22"/>
    <p:sldId id="276" r:id="rId23"/>
    <p:sldId id="274" r:id="rId24"/>
  </p:sldIdLst>
  <p:sldSz cx="14630400" cy="8229600"/>
  <p:notesSz cx="8229600" cy="14630400"/>
  <p:embeddedFontLst>
    <p:embeddedFont>
      <p:font typeface="Segoe UI Black" panose="020B0A02040204020203" charset="0"/>
      <p:bold r:id="rId28"/>
    </p:embeddedFont>
    <p:embeddedFont>
      <p:font typeface="Dela Gothic One" panose="00000500000000000000" pitchFamily="34" charset="-122"/>
      <p:regular r:id="rId29"/>
    </p:embeddedFont>
    <p:embeddedFont>
      <p:font typeface="DM Sans" pitchFamily="34" charset="-122"/>
      <p:bold r:id="rId30"/>
    </p:embeddedFont>
    <p:embeddedFont>
      <p:font typeface="DM Sans" pitchFamily="34" charset="0"/>
      <p:bold r:id="rId31"/>
    </p:embeddedFont>
    <p:embeddedFont>
      <p:font typeface="DM Sans" pitchFamily="34" charset="-120"/>
      <p:bold r:id="rId32"/>
    </p:embeddedFont>
    <p:embeddedFont>
      <p:font typeface="Dela Gothic One" panose="00000500000000000000" pitchFamily="34" charset="-128"/>
      <p:regular r:id="rId33"/>
    </p:embeddedFont>
    <p:embeddedFont>
      <p:font typeface="Dela Gothic One" panose="00000500000000000000" pitchFamily="34" charset="-120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0" Type="http://schemas.openxmlformats.org/officeDocument/2006/relationships/notesSlide" Target="../notesSlides/notesSlide10.xml"/><Relationship Id="rId2" Type="http://schemas.openxmlformats.org/officeDocument/2006/relationships/tags" Target="../tags/tag64.xml"/><Relationship Id="rId19" Type="http://schemas.openxmlformats.org/officeDocument/2006/relationships/slideLayout" Target="../slideLayouts/slideLayout9.xml"/><Relationship Id="rId18" Type="http://schemas.openxmlformats.org/officeDocument/2006/relationships/image" Target="../media/image25.png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0" Type="http://schemas.openxmlformats.org/officeDocument/2006/relationships/notesSlide" Target="../notesSlides/notesSlide3.xml"/><Relationship Id="rId3" Type="http://schemas.openxmlformats.org/officeDocument/2006/relationships/tags" Target="../tags/tag2.xml"/><Relationship Id="rId29" Type="http://schemas.openxmlformats.org/officeDocument/2006/relationships/slideLayout" Target="../slideLayouts/slideLayout4.xml"/><Relationship Id="rId28" Type="http://schemas.openxmlformats.org/officeDocument/2006/relationships/tags" Target="../tags/tag24.xml"/><Relationship Id="rId27" Type="http://schemas.openxmlformats.org/officeDocument/2006/relationships/tags" Target="../tags/tag23.xml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1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image" Target="../media/image7.png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6.png"/><Relationship Id="rId10" Type="http://schemas.openxmlformats.org/officeDocument/2006/relationships/tags" Target="../tags/tag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8.png"/><Relationship Id="rId22" Type="http://schemas.openxmlformats.org/officeDocument/2006/relationships/notesSlide" Target="../notesSlides/notesSlide4.xml"/><Relationship Id="rId21" Type="http://schemas.openxmlformats.org/officeDocument/2006/relationships/slideLayout" Target="../slideLayouts/slideLayout5.xml"/><Relationship Id="rId20" Type="http://schemas.openxmlformats.org/officeDocument/2006/relationships/image" Target="../media/image11.png"/><Relationship Id="rId2" Type="http://schemas.openxmlformats.org/officeDocument/2006/relationships/tags" Target="../tags/tag25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image" Target="../media/image10.png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image" Target="../media/image15.png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14.png"/><Relationship Id="rId27" Type="http://schemas.openxmlformats.org/officeDocument/2006/relationships/notesSlide" Target="../notesSlides/notesSlide6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57.xml"/><Relationship Id="rId24" Type="http://schemas.openxmlformats.org/officeDocument/2006/relationships/tags" Target="../tags/tag56.xml"/><Relationship Id="rId23" Type="http://schemas.openxmlformats.org/officeDocument/2006/relationships/image" Target="../media/image19.png"/><Relationship Id="rId22" Type="http://schemas.openxmlformats.org/officeDocument/2006/relationships/tags" Target="../tags/tag55.xml"/><Relationship Id="rId21" Type="http://schemas.openxmlformats.org/officeDocument/2006/relationships/tags" Target="../tags/tag54.xml"/><Relationship Id="rId20" Type="http://schemas.openxmlformats.org/officeDocument/2006/relationships/tags" Target="../tags/tag53.xml"/><Relationship Id="rId2" Type="http://schemas.openxmlformats.org/officeDocument/2006/relationships/tags" Target="../tags/tag40.xml"/><Relationship Id="rId19" Type="http://schemas.openxmlformats.org/officeDocument/2006/relationships/image" Target="../media/image18.png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image" Target="../media/image17.png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image" Target="../media/image16.png"/><Relationship Id="rId10" Type="http://schemas.openxmlformats.org/officeDocument/2006/relationships/tags" Target="../tags/tag46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7064" y="946944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6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MonitorCrypto</a:t>
            </a:r>
            <a:endParaRPr lang="en-US" sz="66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37064" y="1984573"/>
            <a:ext cx="7627382" cy="39343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0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Plataforma de Monitoreo de Criptomonedas en Tiempo Real</a:t>
            </a:r>
            <a:endParaRPr lang="en-US" sz="60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37064" y="6243161"/>
            <a:ext cx="762738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Una aplicación web profesional que permite a los usuarios seguir el mercado cripto, gestionar favoritos, configurar alertas de precio y analizar tendencias con datos actualizados desde CoinGecko.</a:t>
            </a:r>
            <a:endParaRPr lang="en-US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345"/>
            <a:ext cx="5638800" cy="59823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58309" y="1209675"/>
            <a:ext cx="131137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Funcionalidades Destacadas del Dashboard</a:t>
            </a:r>
            <a:endParaRPr lang="en-US" sz="36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3" name="Text 1"/>
          <p:cNvSpPr/>
          <p:nvPr>
            <p:custDataLst>
              <p:tags r:id="rId2"/>
            </p:custDataLst>
          </p:nvPr>
        </p:nvSpPr>
        <p:spPr>
          <a:xfrm>
            <a:off x="758309" y="2852698"/>
            <a:ext cx="4190762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Listado de Precios Actualizado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4" name="Text 2"/>
          <p:cNvSpPr/>
          <p:nvPr>
            <p:custDataLst>
              <p:tags r:id="rId3"/>
            </p:custDataLst>
          </p:nvPr>
        </p:nvSpPr>
        <p:spPr>
          <a:xfrm>
            <a:off x="758309" y="3695065"/>
            <a:ext cx="419076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Tarjetas interactivas con datos en tiempo real: precio, variación 24h, volumen y capitalización. Actualización </a:t>
            </a:r>
            <a:r>
              <a:rPr lang="es-ES" alt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manualmente a través de un botón</a:t>
            </a:r>
            <a:r>
              <a:rPr 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cada con timestamp visible.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5219819" y="2852698"/>
            <a:ext cx="3638550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Sistema de Favoritos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5219819" y="3338830"/>
            <a:ext cx="419076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Marca criptomonedas de interés con un clic. Accede rápidamente a tu lista personalizada desde la sección dedicada de favoritos.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>
            <p:custDataLst>
              <p:tags r:id="rId6"/>
            </p:custDataLst>
          </p:nvPr>
        </p:nvSpPr>
        <p:spPr>
          <a:xfrm>
            <a:off x="9681329" y="2852698"/>
            <a:ext cx="344126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Alertas Inteligentes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8" name="Text 6"/>
          <p:cNvSpPr/>
          <p:nvPr>
            <p:custDataLst>
              <p:tags r:id="rId7"/>
            </p:custDataLst>
          </p:nvPr>
        </p:nvSpPr>
        <p:spPr>
          <a:xfrm>
            <a:off x="9681329" y="3338830"/>
            <a:ext cx="419076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Configura </a:t>
            </a:r>
            <a:r>
              <a:rPr lang="es-ES" alt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alertas </a:t>
            </a:r>
            <a:r>
              <a:rPr 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para múltiples monedas. El sistema monitorea precios continuamente y te avisa cuando se cumplen tus condiciones.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190" y="5212080"/>
            <a:ext cx="4895850" cy="267716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0255" y="4926965"/>
            <a:ext cx="4185920" cy="2962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47060" y="1178560"/>
            <a:ext cx="8336280" cy="788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s-ES" alt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  <a:sym typeface="+mn-ea"/>
              </a:rPr>
              <a:t>Lecciones que se esperan aprender</a:t>
            </a:r>
            <a:endParaRPr lang="en-US" sz="36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478405" y="2301240"/>
            <a:ext cx="4298950" cy="10699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s-ES" altLang="en-US" b="1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Aprender a diseñar e implementar microservicios distintos en diferentes lenguajes</a:t>
            </a:r>
            <a:endParaRPr lang="es-ES" altLang="en-US" b="1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sp>
        <p:nvSpPr>
          <p:cNvPr id="35" name="Text 1"/>
          <p:cNvSpPr/>
          <p:nvPr/>
        </p:nvSpPr>
        <p:spPr>
          <a:xfrm>
            <a:off x="6923405" y="2301240"/>
            <a:ext cx="4298950" cy="10699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300"/>
              </a:lnSpc>
              <a:buNone/>
            </a:pPr>
            <a:r>
              <a:rPr lang="es-ES" altLang="en-US" b="1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Integrar datos externos dentro de una aplicación web  con actualizaciones en tiempo real</a:t>
            </a:r>
            <a:endParaRPr lang="es-ES" altLang="en-US" b="1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sp>
        <p:nvSpPr>
          <p:cNvPr id="36" name="Text 1"/>
          <p:cNvSpPr/>
          <p:nvPr/>
        </p:nvSpPr>
        <p:spPr>
          <a:xfrm>
            <a:off x="2478405" y="3514725"/>
            <a:ext cx="4298950" cy="10699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300"/>
              </a:lnSpc>
              <a:buNone/>
            </a:pPr>
            <a:r>
              <a:rPr lang="es-ES" altLang="en-US" b="1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Aprender a usar bases de datos no relacionales  para información dinámica como MongoDB</a:t>
            </a:r>
            <a:endParaRPr lang="es-ES" altLang="en-US" b="1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sp>
        <p:nvSpPr>
          <p:cNvPr id="37" name="Text 1"/>
          <p:cNvSpPr/>
          <p:nvPr/>
        </p:nvSpPr>
        <p:spPr>
          <a:xfrm>
            <a:off x="6923405" y="3519170"/>
            <a:ext cx="4298950" cy="10699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s-ES" altLang="en-US" b="1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Aprender a  trabajar con OpenApi 3.0 para documentar asi los distintos servicios</a:t>
            </a:r>
            <a:endParaRPr lang="es-ES" altLang="en-US" b="1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sp>
        <p:nvSpPr>
          <p:cNvPr id="38" name="Text 1"/>
          <p:cNvSpPr/>
          <p:nvPr/>
        </p:nvSpPr>
        <p:spPr>
          <a:xfrm>
            <a:off x="4704080" y="4728210"/>
            <a:ext cx="4298950" cy="106997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2300"/>
              </a:lnSpc>
              <a:buNone/>
            </a:pPr>
            <a:r>
              <a:rPr lang="es-ES" altLang="en-US" b="1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Aprender a empaquetar aplicaciones por completo con Docker para facilitar el despliegue</a:t>
            </a:r>
            <a:endParaRPr lang="es-ES" altLang="en-US" b="1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pic>
        <p:nvPicPr>
          <p:cNvPr id="40" name="Imagen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520" y="4291965"/>
            <a:ext cx="3522980" cy="35515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15302" y="283647"/>
            <a:ext cx="10015538" cy="4843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Diseño de Interfaz y Experiencia de Usuario</a:t>
            </a:r>
            <a:endParaRPr lang="en-US" sz="36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15302" y="1257300"/>
            <a:ext cx="2755463" cy="2906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Páginas Principales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515302" y="1713548"/>
            <a:ext cx="147161" cy="184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ela Gothic One Light" pitchFamily="34" charset="-122"/>
                <a:cs typeface="Times New Roman" panose="02020603050405020304" charset="0"/>
              </a:rPr>
              <a:t>01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hape 3"/>
          <p:cNvSpPr/>
          <p:nvPr>
            <p:custDataLst>
              <p:tags r:id="rId3"/>
            </p:custDataLst>
          </p:nvPr>
        </p:nvSpPr>
        <p:spPr>
          <a:xfrm>
            <a:off x="515302" y="1948577"/>
            <a:ext cx="7318296" cy="15240"/>
          </a:xfrm>
          <a:prstGeom prst="rect">
            <a:avLst/>
          </a:prstGeom>
          <a:solidFill>
            <a:srgbClr val="C91313"/>
          </a:solidFill>
        </p:spPr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515302" y="2052638"/>
            <a:ext cx="1937504" cy="2420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Registro y Login</a:t>
            </a:r>
            <a:endParaRPr lang="en-US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515302" y="2441853"/>
            <a:ext cx="7318296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Formularios de acceso con validación. JWT almacenado en localStorage</a:t>
            </a:r>
            <a:endParaRPr lang="en-US" sz="1600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tras autenticación exitosa.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515302" y="2935010"/>
            <a:ext cx="147161" cy="184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ela Gothic One Light" pitchFamily="34" charset="-122"/>
                <a:cs typeface="Times New Roman" panose="02020603050405020304" charset="0"/>
              </a:rPr>
              <a:t>02</a:t>
            </a:r>
            <a:endParaRPr lang="en-US" sz="1600" dirty="0">
              <a:solidFill>
                <a:srgbClr val="FFE5E5"/>
              </a:solidFill>
              <a:latin typeface="Times New Roman" panose="02020603050405020304" charset="0"/>
              <a:ea typeface="Dela Gothic One Light" pitchFamily="34" charset="-122"/>
              <a:cs typeface="Times New Roman" panose="02020603050405020304" charset="0"/>
            </a:endParaRPr>
          </a:p>
        </p:txBody>
      </p:sp>
      <p:sp>
        <p:nvSpPr>
          <p:cNvPr id="9" name="Shape 7"/>
          <p:cNvSpPr/>
          <p:nvPr>
            <p:custDataLst>
              <p:tags r:id="rId7"/>
            </p:custDataLst>
          </p:nvPr>
        </p:nvSpPr>
        <p:spPr>
          <a:xfrm>
            <a:off x="515302" y="3170039"/>
            <a:ext cx="7318296" cy="15240"/>
          </a:xfrm>
          <a:prstGeom prst="rect">
            <a:avLst/>
          </a:prstGeom>
          <a:solidFill>
            <a:srgbClr val="C91313"/>
          </a:solidFill>
        </p:spPr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515302" y="3274100"/>
            <a:ext cx="2341602" cy="2420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Dashboard Principal</a:t>
            </a:r>
            <a:endParaRPr lang="en-US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515302" y="3663315"/>
            <a:ext cx="7318296" cy="4712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Vista SPA con secciones: Precios en tiempo real, Favoritos, Análisis, Alertas. Navegación dinámica sin recargas.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>
            <p:custDataLst>
              <p:tags r:id="rId10"/>
            </p:custDataLst>
          </p:nvPr>
        </p:nvSpPr>
        <p:spPr>
          <a:xfrm>
            <a:off x="515302" y="4392097"/>
            <a:ext cx="147161" cy="184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ela Gothic One Light" pitchFamily="34" charset="-122"/>
                <a:cs typeface="Times New Roman" panose="02020603050405020304" charset="0"/>
              </a:rPr>
              <a:t>03</a:t>
            </a:r>
            <a:endParaRPr lang="en-US" sz="1600" dirty="0">
              <a:solidFill>
                <a:srgbClr val="FFE5E5"/>
              </a:solidFill>
              <a:latin typeface="Times New Roman" panose="02020603050405020304" charset="0"/>
              <a:ea typeface="Dela Gothic One Light" pitchFamily="34" charset="-122"/>
              <a:cs typeface="Times New Roman" panose="02020603050405020304" charset="0"/>
            </a:endParaRPr>
          </a:p>
        </p:txBody>
      </p:sp>
      <p:sp>
        <p:nvSpPr>
          <p:cNvPr id="13" name="Shape 11"/>
          <p:cNvSpPr/>
          <p:nvPr>
            <p:custDataLst>
              <p:tags r:id="rId11"/>
            </p:custDataLst>
          </p:nvPr>
        </p:nvSpPr>
        <p:spPr>
          <a:xfrm>
            <a:off x="515302" y="4627126"/>
            <a:ext cx="7318296" cy="15240"/>
          </a:xfrm>
          <a:prstGeom prst="rect">
            <a:avLst/>
          </a:prstGeom>
          <a:solidFill>
            <a:srgbClr val="C91313"/>
          </a:solidFill>
        </p:spPr>
      </p:sp>
      <p:sp>
        <p:nvSpPr>
          <p:cNvPr id="14" name="Text 12"/>
          <p:cNvSpPr/>
          <p:nvPr>
            <p:custDataLst>
              <p:tags r:id="rId12"/>
            </p:custDataLst>
          </p:nvPr>
        </p:nvSpPr>
        <p:spPr>
          <a:xfrm>
            <a:off x="515302" y="4731187"/>
            <a:ext cx="1937504" cy="2420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Modal de Detalle</a:t>
            </a:r>
            <a:endParaRPr lang="en-US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5" name="Text 13"/>
          <p:cNvSpPr/>
          <p:nvPr>
            <p:custDataLst>
              <p:tags r:id="rId13"/>
            </p:custDataLst>
          </p:nvPr>
        </p:nvSpPr>
        <p:spPr>
          <a:xfrm>
            <a:off x="515302" y="5120402"/>
            <a:ext cx="7318296" cy="4712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Información ampliada de criptomoneda: precio, ATH, volumen, descripción y gráficos históricos planificados.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4"/>
          <p:cNvSpPr/>
          <p:nvPr>
            <p:custDataLst>
              <p:tags r:id="rId14"/>
            </p:custDataLst>
          </p:nvPr>
        </p:nvSpPr>
        <p:spPr>
          <a:xfrm>
            <a:off x="515302" y="5849183"/>
            <a:ext cx="147161" cy="184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ela Gothic One Light" pitchFamily="34" charset="-122"/>
                <a:cs typeface="Times New Roman" panose="02020603050405020304" charset="0"/>
              </a:rPr>
              <a:t>04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Shape 15"/>
          <p:cNvSpPr/>
          <p:nvPr>
            <p:custDataLst>
              <p:tags r:id="rId15"/>
            </p:custDataLst>
          </p:nvPr>
        </p:nvSpPr>
        <p:spPr>
          <a:xfrm>
            <a:off x="515302" y="6084213"/>
            <a:ext cx="7318296" cy="15240"/>
          </a:xfrm>
          <a:prstGeom prst="rect">
            <a:avLst/>
          </a:prstGeom>
          <a:solidFill>
            <a:srgbClr val="C91313"/>
          </a:solidFill>
        </p:spPr>
      </p:sp>
      <p:sp>
        <p:nvSpPr>
          <p:cNvPr id="18" name="Text 16"/>
          <p:cNvSpPr/>
          <p:nvPr>
            <p:custDataLst>
              <p:tags r:id="rId16"/>
            </p:custDataLst>
          </p:nvPr>
        </p:nvSpPr>
        <p:spPr>
          <a:xfrm>
            <a:off x="515302" y="6188273"/>
            <a:ext cx="2771775" cy="2420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Panel de Administración</a:t>
            </a:r>
            <a:endParaRPr lang="en-US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9" name="Text 17"/>
          <p:cNvSpPr/>
          <p:nvPr>
            <p:custDataLst>
              <p:tags r:id="rId17"/>
            </p:custDataLst>
          </p:nvPr>
        </p:nvSpPr>
        <p:spPr>
          <a:xfrm>
            <a:off x="515302" y="6577489"/>
            <a:ext cx="7318296" cy="235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Gestión completa de usuarios, roles, historial y favoritos. Vista separada para usuarios admin.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8200311" y="6994208"/>
            <a:ext cx="5922407" cy="1096923"/>
          </a:xfrm>
          <a:prstGeom prst="roundRect">
            <a:avLst>
              <a:gd name="adj" fmla="val 5638"/>
            </a:avLst>
          </a:prstGeom>
          <a:solidFill>
            <a:srgbClr val="460707"/>
          </a:solidFill>
        </p:spPr>
      </p:sp>
      <p:sp>
        <p:nvSpPr>
          <p:cNvPr id="23" name="Text 19"/>
          <p:cNvSpPr/>
          <p:nvPr/>
        </p:nvSpPr>
        <p:spPr>
          <a:xfrm>
            <a:off x="8678704" y="7177524"/>
            <a:ext cx="5296853" cy="706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Arquitectura Híbrida: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La aplicación combina MPA (páginas separadas para roles) con SPA (navegación dinámica interna) para equilibrar simplicidad y experiencia fluida.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0390" y="1435100"/>
            <a:ext cx="592328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88975" y="158115"/>
            <a:ext cx="13114020" cy="97599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s-ES" alt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SKETCH</a:t>
            </a:r>
            <a:endParaRPr lang="es-ES" altLang="en-US" sz="36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" y="1501140"/>
            <a:ext cx="12817475" cy="55987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88975" y="158115"/>
            <a:ext cx="13114020" cy="97599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s-ES" alt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SKETCH</a:t>
            </a:r>
            <a:endParaRPr lang="es-ES" altLang="en-US" sz="36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" y="1504950"/>
            <a:ext cx="12826365" cy="56057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88975" y="158115"/>
            <a:ext cx="13114020" cy="97599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s-ES" alt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SKETCH</a:t>
            </a:r>
            <a:endParaRPr lang="es-ES" altLang="en-US" sz="36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" y="1501140"/>
            <a:ext cx="12817475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88975" y="158115"/>
            <a:ext cx="13114020" cy="97599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s-ES" alt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SKETCH</a:t>
            </a:r>
            <a:endParaRPr lang="es-ES" altLang="en-US" sz="36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" y="1501140"/>
            <a:ext cx="12788265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88975" y="158115"/>
            <a:ext cx="13114020" cy="97599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s-ES" alt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SKETCH</a:t>
            </a:r>
            <a:endParaRPr lang="es-ES" altLang="en-US" sz="36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" y="1501140"/>
            <a:ext cx="12804140" cy="56483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88975" y="158115"/>
            <a:ext cx="13114020" cy="97599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s-ES" alt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SKETCH</a:t>
            </a:r>
            <a:endParaRPr lang="es-ES" altLang="en-US" sz="36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" y="1512570"/>
            <a:ext cx="12804140" cy="56311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88975" y="158115"/>
            <a:ext cx="13114020" cy="97599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s-ES" alt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SKETCH</a:t>
            </a:r>
            <a:endParaRPr lang="es-ES" altLang="en-US" sz="36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" y="1512570"/>
            <a:ext cx="12804140" cy="56311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675765" y="610235"/>
            <a:ext cx="7002780" cy="4248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Descripción del Proyecto</a:t>
            </a:r>
            <a:endParaRPr lang="en-US" sz="40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85850" y="1727200"/>
            <a:ext cx="4761230" cy="3460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¿Qué es MonitorCrypto?</a:t>
            </a:r>
            <a:endParaRPr lang="en-US" sz="32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52080" y="9519523"/>
            <a:ext cx="13726239" cy="413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está diseñado con un servicio principal web en Node.js que gestiona usuarios, favoritos y alertas, complementado por un microservicio Python que obtiene datos desde la API pública de CoinGecko. Una interfaz HTML5 intuitiva y una API REST OpenAPI 3.0 aseguran flexibilidad tanto para usuarios finales como para integraciones programáticas.</a:t>
            </a:r>
            <a:endParaRPr lang="en-US" sz="1000" dirty="0"/>
          </a:p>
        </p:txBody>
      </p:sp>
      <p:sp>
        <p:nvSpPr>
          <p:cNvPr id="11" name="Text 2"/>
          <p:cNvSpPr/>
          <p:nvPr/>
        </p:nvSpPr>
        <p:spPr>
          <a:xfrm>
            <a:off x="1111250" y="2765425"/>
            <a:ext cx="6673850" cy="145796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s-ES" alt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MonitorCrypto es una aplicación web desarrollada con una arquitectura de microservicios que combina Node.js y Python para así ofrecer un seguimiento de criptomonedas en tiempo real</a:t>
            </a:r>
            <a:endParaRPr lang="es-ES" altLang="en-US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</p:txBody>
      </p:sp>
      <p:sp>
        <p:nvSpPr>
          <p:cNvPr id="12" name="Text 2"/>
          <p:cNvSpPr/>
          <p:nvPr/>
        </p:nvSpPr>
        <p:spPr>
          <a:xfrm>
            <a:off x="1111250" y="4711700"/>
            <a:ext cx="6673850" cy="293814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s-ES" alt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La plataforma permite consultar precios actualizados, analizar tendencias de mercado, marcar criptomonedas como favoritas, gestionar toda la app a partir de una sección administradora, consultar un dashboard con varias funcionalidades, guardar notas y tareas que son persistentes, calendario con opción de guardar notas persistentes en el, Simulador PnL, configurar alertas de precio personalizadas y mucho más. Todo esto a través de una interfaz web moderna e intuitiva, junto a ApiRest, más una documentación con OpenAPI 3.0</a:t>
            </a:r>
            <a:endParaRPr lang="es-ES" altLang="en-US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415" y="2016125"/>
            <a:ext cx="4554855" cy="59829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88975" y="158115"/>
            <a:ext cx="13114020" cy="975995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s-ES" alt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SKETCH</a:t>
            </a:r>
            <a:endParaRPr lang="es-ES" altLang="en-US" sz="36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5" y="1501775"/>
            <a:ext cx="12802870" cy="56089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34" name="Text 31"/>
          <p:cNvSpPr/>
          <p:nvPr/>
        </p:nvSpPr>
        <p:spPr>
          <a:xfrm>
            <a:off x="4022725" y="6962140"/>
            <a:ext cx="6584315" cy="7308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30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¡</a:t>
            </a:r>
            <a:r>
              <a:rPr lang="es-ES" alt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Espero que te haya gustado</a:t>
            </a:r>
            <a:r>
              <a:rPr 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! </a:t>
            </a:r>
            <a:endParaRPr lang="en-US" sz="36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3147060" y="332740"/>
            <a:ext cx="8336280" cy="7886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s-ES" alt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  <a:sym typeface="+mn-ea"/>
              </a:rPr>
              <a:t>Conclusiones finales</a:t>
            </a:r>
            <a:endParaRPr lang="es-ES" altLang="en-US" sz="36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574165" y="1190625"/>
            <a:ext cx="11481435" cy="53028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s-ES" altLang="en-US" sz="2400" dirty="0">
                <a:solidFill>
                  <a:schemeClr val="bg1"/>
                </a:solidFill>
                <a:latin typeface="Times New Roman" panose="02020603050405020304" charset="0"/>
                <a:ea typeface="Dela Gothic One" panose="00000500000000000000" pitchFamily="34" charset="-122"/>
                <a:cs typeface="Times New Roman" panose="02020603050405020304" charset="0"/>
                <a:sym typeface="+mn-ea"/>
              </a:rPr>
              <a:t>MonitorCrypto </a:t>
            </a:r>
            <a:r>
              <a:rPr lang="es-E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ofrecerá una herramienta</a:t>
            </a:r>
            <a:endParaRPr lang="es-E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lnSpc>
                <a:spcPts val="5600"/>
              </a:lnSpc>
              <a:buNone/>
            </a:pPr>
            <a:r>
              <a:rPr lang="es-E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sencilla y potente para seguir el mercado</a:t>
            </a:r>
            <a:endParaRPr lang="es-E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lnSpc>
                <a:spcPts val="5600"/>
              </a:lnSpc>
              <a:buNone/>
            </a:pPr>
            <a:r>
              <a:rPr lang="es-E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de criptomonedas en timepo real. Combinando datos externos, </a:t>
            </a:r>
            <a:endParaRPr lang="es-E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lnSpc>
                <a:spcPts val="5600"/>
              </a:lnSpc>
              <a:buNone/>
            </a:pPr>
            <a:r>
              <a:rPr lang="es-E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almacenamiento en MongoDB y Postgre SQL, una arquitectura basada en microservicios</a:t>
            </a:r>
            <a:endParaRPr lang="es-E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lnSpc>
                <a:spcPts val="5600"/>
              </a:lnSpc>
              <a:buNone/>
            </a:pPr>
            <a:r>
              <a:rPr lang="es-E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para garantizar escalabilidad, modularidad y una experiencia de usuario </a:t>
            </a:r>
            <a:endParaRPr lang="es-E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lnSpc>
                <a:spcPts val="5600"/>
              </a:lnSpc>
              <a:buNone/>
            </a:pPr>
            <a:r>
              <a:rPr lang="es-E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lo más moderna posible. Considero que debería de recibir una muy buena nota ya que he dedicado muchas horas </a:t>
            </a:r>
            <a:endParaRPr lang="es-E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ctr">
              <a:lnSpc>
                <a:spcPts val="5600"/>
              </a:lnSpc>
              <a:buNone/>
            </a:pPr>
            <a:r>
              <a:rPr lang="es-ES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 he cumplido de sobra con todas las funcionalidades esperadas.</a:t>
            </a:r>
            <a:endParaRPr lang="es-ES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lnSpc>
                <a:spcPts val="5600"/>
              </a:lnSpc>
              <a:buNone/>
            </a:pPr>
            <a:r>
              <a:rPr lang="es-ES" altLang="en-US" sz="200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  <a:sym typeface="+mn-ea"/>
              </a:rPr>
              <a:t> Link del proyecto</a:t>
            </a:r>
            <a:r>
              <a:rPr lang="es-ES" altLang="en-US" sz="2000" dirty="0">
                <a:solidFill>
                  <a:schemeClr val="bg1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  <a:sym typeface="+mn-ea"/>
              </a:rPr>
              <a:t>: </a:t>
            </a:r>
            <a:r>
              <a:rPr lang="en-US" altLang="es-ES" sz="2000" dirty="0">
                <a:solidFill>
                  <a:schemeClr val="bg1"/>
                </a:solidFill>
              </a:rPr>
              <a:t>https://github.com/Jorgeeeee1234/Monitor-Crypto</a:t>
            </a:r>
            <a:endParaRPr lang="en-US" altLang="es-E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04731" y="561737"/>
            <a:ext cx="12494895" cy="662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Objetivos y Funcionalidades Principales</a:t>
            </a:r>
            <a:endParaRPr lang="en-US" sz="415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3" name="Shape 1"/>
          <p:cNvSpPr/>
          <p:nvPr>
            <p:custDataLst>
              <p:tags r:id="rId2"/>
            </p:custDataLst>
          </p:nvPr>
        </p:nvSpPr>
        <p:spPr>
          <a:xfrm>
            <a:off x="704731" y="1958102"/>
            <a:ext cx="4272677" cy="2963347"/>
          </a:xfrm>
          <a:prstGeom prst="roundRect">
            <a:avLst>
              <a:gd name="adj" fmla="val 285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Shape 2"/>
          <p:cNvSpPr/>
          <p:nvPr>
            <p:custDataLst>
              <p:tags r:id="rId3"/>
            </p:custDataLst>
          </p:nvPr>
        </p:nvSpPr>
        <p:spPr>
          <a:xfrm>
            <a:off x="913686" y="2167057"/>
            <a:ext cx="604004" cy="604004"/>
          </a:xfrm>
          <a:prstGeom prst="roundRect">
            <a:avLst>
              <a:gd name="adj" fmla="val 15137459"/>
            </a:avLst>
          </a:prstGeom>
          <a:solidFill>
            <a:srgbClr val="C91313"/>
          </a:solidFill>
        </p:spPr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9778" y="2299216"/>
            <a:ext cx="271820" cy="339685"/>
          </a:xfrm>
          <a:prstGeom prst="rect">
            <a:avLst/>
          </a:prstGeom>
        </p:spPr>
      </p:pic>
      <p:sp>
        <p:nvSpPr>
          <p:cNvPr id="6" name="Text 3"/>
          <p:cNvSpPr/>
          <p:nvPr>
            <p:custDataLst>
              <p:tags r:id="rId6"/>
            </p:custDataLst>
          </p:nvPr>
        </p:nvSpPr>
        <p:spPr>
          <a:xfrm>
            <a:off x="913686" y="2972395"/>
            <a:ext cx="3391257" cy="331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Datos en Tiempo Real</a:t>
            </a:r>
            <a:endParaRPr lang="en-US" sz="205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7" name="Text 4"/>
          <p:cNvSpPr/>
          <p:nvPr>
            <p:custDataLst>
              <p:tags r:id="rId7"/>
            </p:custDataLst>
          </p:nvPr>
        </p:nvSpPr>
        <p:spPr>
          <a:xfrm>
            <a:off x="913686" y="3424238"/>
            <a:ext cx="3854768" cy="1288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Precios actualizados cada </a:t>
            </a:r>
            <a:r>
              <a:rPr lang="es-ES" altLang="en-US" sz="155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1</a:t>
            </a:r>
            <a:r>
              <a:rPr lang="en-US" sz="155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0 segundos con métricas clave: variaciones 1h/24h/7d, volumen y capitalización de mercado.</a:t>
            </a:r>
            <a:endParaRPr lang="en-US" sz="15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Shape 5"/>
          <p:cNvSpPr/>
          <p:nvPr>
            <p:custDataLst>
              <p:tags r:id="rId8"/>
            </p:custDataLst>
          </p:nvPr>
        </p:nvSpPr>
        <p:spPr>
          <a:xfrm>
            <a:off x="5178743" y="1958102"/>
            <a:ext cx="4272796" cy="2963347"/>
          </a:xfrm>
          <a:prstGeom prst="roundRect">
            <a:avLst>
              <a:gd name="adj" fmla="val 285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Shape 6"/>
          <p:cNvSpPr/>
          <p:nvPr>
            <p:custDataLst>
              <p:tags r:id="rId9"/>
            </p:custDataLst>
          </p:nvPr>
        </p:nvSpPr>
        <p:spPr>
          <a:xfrm>
            <a:off x="5387697" y="2167057"/>
            <a:ext cx="604004" cy="604004"/>
          </a:xfrm>
          <a:prstGeom prst="roundRect">
            <a:avLst>
              <a:gd name="adj" fmla="val 15137459"/>
            </a:avLst>
          </a:prstGeom>
          <a:solidFill>
            <a:srgbClr val="C91313"/>
          </a:solidFill>
        </p:spPr>
      </p:sp>
      <p:pic>
        <p:nvPicPr>
          <p:cNvPr id="10" name="Image 1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53789" y="2299216"/>
            <a:ext cx="271820" cy="339685"/>
          </a:xfrm>
          <a:prstGeom prst="rect">
            <a:avLst/>
          </a:prstGeom>
        </p:spPr>
      </p:pic>
      <p:sp>
        <p:nvSpPr>
          <p:cNvPr id="11" name="Text 7"/>
          <p:cNvSpPr/>
          <p:nvPr>
            <p:custDataLst>
              <p:tags r:id="rId12"/>
            </p:custDataLst>
          </p:nvPr>
        </p:nvSpPr>
        <p:spPr>
          <a:xfrm>
            <a:off x="5387697" y="2972395"/>
            <a:ext cx="3180517" cy="331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Búsqueda Avanzada</a:t>
            </a:r>
            <a:endParaRPr lang="en-US" sz="205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2" name="Text 8"/>
          <p:cNvSpPr/>
          <p:nvPr>
            <p:custDataLst>
              <p:tags r:id="rId13"/>
            </p:custDataLst>
          </p:nvPr>
        </p:nvSpPr>
        <p:spPr>
          <a:xfrm>
            <a:off x="5387697" y="3424238"/>
            <a:ext cx="3854887" cy="1288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Filtrado por nombre o símbolo, ordenación por precio o cambio porcentual, y filtros de tendencia alcista/bajista.</a:t>
            </a:r>
            <a:endParaRPr lang="en-US" sz="15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Shape 9"/>
          <p:cNvSpPr/>
          <p:nvPr>
            <p:custDataLst>
              <p:tags r:id="rId14"/>
            </p:custDataLst>
          </p:nvPr>
        </p:nvSpPr>
        <p:spPr>
          <a:xfrm>
            <a:off x="9652873" y="1958102"/>
            <a:ext cx="4272677" cy="2963347"/>
          </a:xfrm>
          <a:prstGeom prst="roundRect">
            <a:avLst>
              <a:gd name="adj" fmla="val 285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Shape 10"/>
          <p:cNvSpPr/>
          <p:nvPr>
            <p:custDataLst>
              <p:tags r:id="rId15"/>
            </p:custDataLst>
          </p:nvPr>
        </p:nvSpPr>
        <p:spPr>
          <a:xfrm>
            <a:off x="9861828" y="2167057"/>
            <a:ext cx="604004" cy="604004"/>
          </a:xfrm>
          <a:prstGeom prst="roundRect">
            <a:avLst>
              <a:gd name="adj" fmla="val 15137459"/>
            </a:avLst>
          </a:prstGeom>
          <a:solidFill>
            <a:srgbClr val="C91313"/>
          </a:solidFill>
        </p:spPr>
      </p:sp>
      <p:pic>
        <p:nvPicPr>
          <p:cNvPr id="15" name="Image 2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027920" y="2299216"/>
            <a:ext cx="271820" cy="339685"/>
          </a:xfrm>
          <a:prstGeom prst="rect">
            <a:avLst/>
          </a:prstGeom>
        </p:spPr>
      </p:pic>
      <p:sp>
        <p:nvSpPr>
          <p:cNvPr id="16" name="Text 11"/>
          <p:cNvSpPr/>
          <p:nvPr>
            <p:custDataLst>
              <p:tags r:id="rId18"/>
            </p:custDataLst>
          </p:nvPr>
        </p:nvSpPr>
        <p:spPr>
          <a:xfrm>
            <a:off x="9861828" y="2972395"/>
            <a:ext cx="3270766" cy="331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Gestión de Favoritos</a:t>
            </a:r>
            <a:endParaRPr lang="en-US" sz="205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7" name="Text 12"/>
          <p:cNvSpPr/>
          <p:nvPr>
            <p:custDataLst>
              <p:tags r:id="rId19"/>
            </p:custDataLst>
          </p:nvPr>
        </p:nvSpPr>
        <p:spPr>
          <a:xfrm>
            <a:off x="9861828" y="3424238"/>
            <a:ext cx="3854768" cy="9661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Marca criptomonedas favoritas para acceso rápido y seguimiento personalizado de tu portafolio.</a:t>
            </a:r>
            <a:endParaRPr lang="en-US" sz="15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Shape 13"/>
          <p:cNvSpPr/>
          <p:nvPr>
            <p:custDataLst>
              <p:tags r:id="rId20"/>
            </p:custDataLst>
          </p:nvPr>
        </p:nvSpPr>
        <p:spPr>
          <a:xfrm>
            <a:off x="704731" y="5147905"/>
            <a:ext cx="4272677" cy="2188488"/>
          </a:xfrm>
          <a:prstGeom prst="roundRect">
            <a:avLst>
              <a:gd name="adj" fmla="val 3864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9" name="Text 14"/>
          <p:cNvSpPr/>
          <p:nvPr>
            <p:custDataLst>
              <p:tags r:id="rId21"/>
            </p:custDataLst>
          </p:nvPr>
        </p:nvSpPr>
        <p:spPr>
          <a:xfrm>
            <a:off x="928926" y="5372100"/>
            <a:ext cx="2731413" cy="331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Alertas de Precio</a:t>
            </a:r>
            <a:endParaRPr lang="en-US" sz="205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0" name="Text 15"/>
          <p:cNvSpPr/>
          <p:nvPr>
            <p:custDataLst>
              <p:tags r:id="rId22"/>
            </p:custDataLst>
          </p:nvPr>
        </p:nvSpPr>
        <p:spPr>
          <a:xfrm>
            <a:off x="928926" y="5823942"/>
            <a:ext cx="3824288" cy="9661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Configura notificaciones automáticas cuando una criptomoneda alcance tu precio objetivo definido.</a:t>
            </a:r>
            <a:endParaRPr lang="en-US" sz="15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Shape 16"/>
          <p:cNvSpPr/>
          <p:nvPr>
            <p:custDataLst>
              <p:tags r:id="rId23"/>
            </p:custDataLst>
          </p:nvPr>
        </p:nvSpPr>
        <p:spPr>
          <a:xfrm>
            <a:off x="5178743" y="5147905"/>
            <a:ext cx="4272796" cy="2188488"/>
          </a:xfrm>
          <a:prstGeom prst="roundRect">
            <a:avLst>
              <a:gd name="adj" fmla="val 3864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22" name="Text 17"/>
          <p:cNvSpPr/>
          <p:nvPr>
            <p:custDataLst>
              <p:tags r:id="rId24"/>
            </p:custDataLst>
          </p:nvPr>
        </p:nvSpPr>
        <p:spPr>
          <a:xfrm>
            <a:off x="5402937" y="5372100"/>
            <a:ext cx="3584258" cy="331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Análisis de Tendencias</a:t>
            </a:r>
            <a:endParaRPr lang="en-US" sz="205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3" name="Text 18"/>
          <p:cNvSpPr/>
          <p:nvPr>
            <p:custDataLst>
              <p:tags r:id="rId25"/>
            </p:custDataLst>
          </p:nvPr>
        </p:nvSpPr>
        <p:spPr>
          <a:xfrm>
            <a:off x="5402937" y="5823942"/>
            <a:ext cx="3824407" cy="1288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Obtén señales de mercado (bullish/bearish) y estadísticas avanzadas para tomar decisiones informadas.</a:t>
            </a:r>
            <a:endParaRPr lang="en-US" sz="15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Shape 19"/>
          <p:cNvSpPr/>
          <p:nvPr>
            <p:custDataLst>
              <p:tags r:id="rId26"/>
            </p:custDataLst>
          </p:nvPr>
        </p:nvSpPr>
        <p:spPr>
          <a:xfrm>
            <a:off x="9652873" y="5147905"/>
            <a:ext cx="4272677" cy="2188488"/>
          </a:xfrm>
          <a:prstGeom prst="roundRect">
            <a:avLst>
              <a:gd name="adj" fmla="val 3864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25" name="Text 20"/>
          <p:cNvSpPr/>
          <p:nvPr>
            <p:custDataLst>
              <p:tags r:id="rId27"/>
            </p:custDataLst>
          </p:nvPr>
        </p:nvSpPr>
        <p:spPr>
          <a:xfrm>
            <a:off x="9877068" y="5372100"/>
            <a:ext cx="3791069" cy="331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Panel de Administración</a:t>
            </a:r>
            <a:endParaRPr lang="en-US" sz="205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6" name="Text 21"/>
          <p:cNvSpPr/>
          <p:nvPr>
            <p:custDataLst>
              <p:tags r:id="rId28"/>
            </p:custDataLst>
          </p:nvPr>
        </p:nvSpPr>
        <p:spPr>
          <a:xfrm>
            <a:off x="9877068" y="5823942"/>
            <a:ext cx="3824288" cy="9661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Herramientas completas para gestionar usuarios, roles, historial de actividad y supervisión del sistema.</a:t>
            </a:r>
            <a:endParaRPr lang="en-US" sz="15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1875" y="485775"/>
            <a:ext cx="7245350" cy="535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Arquitectura de Microservicios</a:t>
            </a:r>
            <a:endParaRPr lang="en-US" sz="36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1200" y="1350010"/>
            <a:ext cx="816610" cy="1215390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4"/>
            </p:custDataLst>
          </p:nvPr>
        </p:nvSpPr>
        <p:spPr>
          <a:xfrm>
            <a:off x="1802765" y="1423670"/>
            <a:ext cx="2147570" cy="437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Frontend Web</a:t>
            </a:r>
            <a:endParaRPr lang="en-US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6" name="Text 2"/>
          <p:cNvSpPr/>
          <p:nvPr>
            <p:custDataLst>
              <p:tags r:id="rId5"/>
            </p:custDataLst>
          </p:nvPr>
        </p:nvSpPr>
        <p:spPr>
          <a:xfrm>
            <a:off x="1968500" y="1861185"/>
            <a:ext cx="5742305" cy="260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Interfaz HTML5/JS responsiva que consume servicios REST mediante fetch API.</a:t>
            </a: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Es hibrida (MPA y SPA) y se sirve como estático con Nginx.</a:t>
            </a:r>
            <a:endParaRPr lang="es-ES" altLang="en-US" sz="1600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</p:txBody>
      </p:sp>
      <p:sp>
        <p:nvSpPr>
          <p:cNvPr id="8" name="Text 3"/>
          <p:cNvSpPr/>
          <p:nvPr>
            <p:custDataLst>
              <p:tags r:id="rId6"/>
            </p:custDataLst>
          </p:nvPr>
        </p:nvSpPr>
        <p:spPr>
          <a:xfrm>
            <a:off x="1802765" y="2767330"/>
            <a:ext cx="2680970" cy="2997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API Gateway </a:t>
            </a:r>
            <a:r>
              <a:rPr lang="es-ES" altLang="en-US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con </a:t>
            </a:r>
            <a:r>
              <a:rPr lang="en-US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Node.js</a:t>
            </a:r>
            <a:endParaRPr lang="en-US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9" name="Text 4"/>
          <p:cNvSpPr/>
          <p:nvPr>
            <p:custDataLst>
              <p:tags r:id="rId7"/>
            </p:custDataLst>
          </p:nvPr>
        </p:nvSpPr>
        <p:spPr>
          <a:xfrm>
            <a:off x="1968500" y="3181985"/>
            <a:ext cx="5742305" cy="260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altLang="es-E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Centraliza llamadas del frontend, aplica CORS/compresi</a:t>
            </a:r>
            <a:r>
              <a:rPr lang="en-U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ó</a:t>
            </a:r>
            <a:r>
              <a:rPr lang="en-US" altLang="es-E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n y publica documentaci</a:t>
            </a:r>
            <a:r>
              <a:rPr lang="en-U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ó</a:t>
            </a:r>
            <a:r>
              <a:rPr lang="en-US" altLang="es-E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n OpenAPI agregada (Swagger UI)</a:t>
            </a: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.</a:t>
            </a:r>
            <a:endParaRPr lang="es-ES" altLang="en-US" sz="1600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1200" y="4058285"/>
            <a:ext cx="816610" cy="1215390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0"/>
            </p:custDataLst>
          </p:nvPr>
        </p:nvSpPr>
        <p:spPr>
          <a:xfrm>
            <a:off x="1802765" y="4178935"/>
            <a:ext cx="2716530" cy="406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Microservicio Python</a:t>
            </a:r>
            <a:endParaRPr lang="en-US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2" name="Text 6"/>
          <p:cNvSpPr/>
          <p:nvPr>
            <p:custDataLst>
              <p:tags r:id="rId11"/>
            </p:custDataLst>
          </p:nvPr>
        </p:nvSpPr>
        <p:spPr>
          <a:xfrm>
            <a:off x="1968500" y="4596765"/>
            <a:ext cx="5742305" cy="260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Integración con CoinGecko: obtiene precios, detalles y datos históricos de criptomonedas.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11200" y="6704330"/>
            <a:ext cx="816610" cy="1215390"/>
          </a:xfrm>
          <a:prstGeom prst="rect">
            <a:avLst/>
          </a:prstGeom>
        </p:spPr>
      </p:pic>
      <p:sp>
        <p:nvSpPr>
          <p:cNvPr id="14" name="Text 7"/>
          <p:cNvSpPr/>
          <p:nvPr>
            <p:custDataLst>
              <p:tags r:id="rId14"/>
            </p:custDataLst>
          </p:nvPr>
        </p:nvSpPr>
        <p:spPr>
          <a:xfrm>
            <a:off x="1802765" y="5475605"/>
            <a:ext cx="2147570" cy="3505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ES" altLang="en-US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Microservicio Node.js</a:t>
            </a:r>
            <a:endParaRPr lang="es-ES" altLang="en-US" dirty="0">
              <a:solidFill>
                <a:srgbClr val="FFE5E5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sp>
        <p:nvSpPr>
          <p:cNvPr id="15" name="Text 8"/>
          <p:cNvSpPr/>
          <p:nvPr>
            <p:custDataLst>
              <p:tags r:id="rId15"/>
            </p:custDataLst>
          </p:nvPr>
        </p:nvSpPr>
        <p:spPr>
          <a:xfrm>
            <a:off x="1968500" y="7177405"/>
            <a:ext cx="5742305" cy="260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Almacenamiento NoSQL de usuarios, favoritos</a:t>
            </a: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y</a:t>
            </a: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alertas</a:t>
            </a: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.</a:t>
            </a:r>
            <a:endParaRPr lang="es-ES" altLang="en-US" sz="1600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Almacenamiento PostgreSQL para los datos históricos de las criptomonedas.</a:t>
            </a:r>
            <a:endParaRPr lang="es-ES" altLang="en-US" sz="1600" dirty="0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1200" y="2704465"/>
            <a:ext cx="816610" cy="1215390"/>
          </a:xfrm>
          <a:prstGeom prst="rect">
            <a:avLst/>
          </a:prstGeom>
        </p:spPr>
      </p:pic>
      <p:pic>
        <p:nvPicPr>
          <p:cNvPr id="18" name="Image 3" descr="preencoded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1200" y="5380990"/>
            <a:ext cx="816610" cy="1216025"/>
          </a:xfrm>
          <a:prstGeom prst="rect">
            <a:avLst/>
          </a:prstGeom>
        </p:spPr>
      </p:pic>
      <p:sp>
        <p:nvSpPr>
          <p:cNvPr id="19" name="Text 7"/>
          <p:cNvSpPr/>
          <p:nvPr>
            <p:custDataLst>
              <p:tags r:id="rId18"/>
            </p:custDataLst>
          </p:nvPr>
        </p:nvSpPr>
        <p:spPr>
          <a:xfrm>
            <a:off x="1802765" y="6826885"/>
            <a:ext cx="2147570" cy="3505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450"/>
              </a:lnSpc>
              <a:buNone/>
            </a:pPr>
            <a:r>
              <a:rPr lang="es-ES" altLang="en-US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Bases de datos</a:t>
            </a:r>
            <a:endParaRPr lang="es-ES" altLang="en-US" dirty="0">
              <a:solidFill>
                <a:srgbClr val="FFE5E5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sp>
        <p:nvSpPr>
          <p:cNvPr id="20" name="Text 6"/>
          <p:cNvSpPr/>
          <p:nvPr>
            <p:custDataLst>
              <p:tags r:id="rId19"/>
            </p:custDataLst>
          </p:nvPr>
        </p:nvSpPr>
        <p:spPr>
          <a:xfrm>
            <a:off x="1968500" y="5826125"/>
            <a:ext cx="5742305" cy="26035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350"/>
              </a:lnSpc>
              <a:buNone/>
            </a:pP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Manejo de usuarios, alertas y favoritos.</a:t>
            </a:r>
            <a:endParaRPr lang="es-ES" altLang="en-US" sz="1600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Conexión con la base de datos principal (No SQL)</a:t>
            </a:r>
            <a:endParaRPr lang="es-ES" altLang="en-US" sz="1600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51495" y="2121535"/>
            <a:ext cx="329184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337185" y="840105"/>
            <a:ext cx="7895590" cy="6609080"/>
          </a:xfrm>
          <a:prstGeom prst="roundRect">
            <a:avLst>
              <a:gd name="adj" fmla="val 5639"/>
            </a:avLst>
          </a:prstGeom>
          <a:solidFill>
            <a:srgbClr val="460707"/>
          </a:solidFill>
        </p:spPr>
      </p:sp>
      <p:sp>
        <p:nvSpPr>
          <p:cNvPr id="2" name="Text 0"/>
          <p:cNvSpPr/>
          <p:nvPr/>
        </p:nvSpPr>
        <p:spPr>
          <a:xfrm>
            <a:off x="662781" y="1223923"/>
            <a:ext cx="7201019" cy="4712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Componentes de la Arquitectura</a:t>
            </a:r>
            <a:endParaRPr lang="en-US" sz="36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2781" y="2053312"/>
            <a:ext cx="4915733" cy="2827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Microservicio</a:t>
            </a:r>
            <a:r>
              <a:rPr lang="es-ES" altLang="en-US" sz="24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s en</a:t>
            </a:r>
            <a:r>
              <a:rPr lang="en-US" sz="24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 Node.js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2781" y="2479318"/>
            <a:ext cx="6638925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G</a:t>
            </a: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estión de usuarios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2781" y="2758758"/>
            <a:ext cx="6638925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CRUD de favoritos</a:t>
            </a: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y alertas</a:t>
            </a:r>
            <a:endParaRPr lang="es-ES" altLang="en-US" sz="1600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2781" y="3038197"/>
            <a:ext cx="6638925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Sirve además varias nuevas funcionalidades como un simulador PnL.</a:t>
            </a:r>
            <a:endParaRPr lang="es-ES" altLang="en-US" sz="1600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2781" y="3837067"/>
            <a:ext cx="6638925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Actúa como API Gateway centralizado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2781" y="4115237"/>
            <a:ext cx="6638925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Punto de entrada único, agrega OpenApi 3.0</a:t>
            </a:r>
            <a:endParaRPr lang="es-ES" altLang="en-US" sz="1600" dirty="0">
              <a:solidFill>
                <a:srgbClr val="FFE5E5"/>
              </a:solidFill>
              <a:latin typeface="Times New Roman" panose="02020603050405020304" charset="0"/>
              <a:ea typeface="DM Sans" pitchFamily="34" charset="-122"/>
              <a:cs typeface="Times New Roman" panose="02020603050405020304" charset="0"/>
            </a:endParaRPr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s-ES" altLang="en-US" sz="1600" dirty="0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CORS + Compresión</a:t>
            </a:r>
            <a:endParaRPr lang="es-ES" altLang="en-US" sz="1600" dirty="0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61511" y="4664313"/>
            <a:ext cx="5681067" cy="2827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Microservicio Python </a:t>
            </a:r>
            <a:r>
              <a:rPr lang="es-ES" altLang="en-US" sz="24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Fast API</a:t>
            </a:r>
            <a:endParaRPr lang="es-ES" altLang="en-US" sz="24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62781" y="4960779"/>
            <a:ext cx="6638925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Integración directa con API CoinGecko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62781" y="5266253"/>
            <a:ext cx="6638925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Endpoints: /api/prices, /api/coin/{id}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62781" y="5502513"/>
            <a:ext cx="6638925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Procesamiento y simplificación de datos JSON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62781" y="5790208"/>
            <a:ext cx="6638925" cy="229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Endpoint de análisis de tendencias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824230" y="6259830"/>
            <a:ext cx="6029960" cy="103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Comunicación REST: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Los microservicios se comunican mediante HTTP con interfaces RESTful claras, permitiendo escalabilidad y mantenimiento independiente de cada componente.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775" y="2053590"/>
            <a:ext cx="6186805" cy="4582160"/>
          </a:xfrm>
          <a:prstGeom prst="rect">
            <a:avLst/>
          </a:prstGeom>
        </p:spPr>
      </p:pic>
      <p:sp>
        <p:nvSpPr>
          <p:cNvPr id="22" name="Text 7"/>
          <p:cNvSpPr/>
          <p:nvPr/>
        </p:nvSpPr>
        <p:spPr>
          <a:xfrm>
            <a:off x="662781" y="3411458"/>
            <a:ext cx="5681067" cy="28277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200"/>
              </a:lnSpc>
              <a:buNone/>
            </a:pPr>
            <a:r>
              <a:rPr lang="es-ES" altLang="en-US" sz="24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ApiGateway Central</a:t>
            </a:r>
            <a:endParaRPr lang="es-ES" altLang="en-US" sz="24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720090" y="323850"/>
            <a:ext cx="13190220" cy="7466330"/>
          </a:xfrm>
          <a:prstGeom prst="roundRect">
            <a:avLst>
              <a:gd name="adj" fmla="val 5639"/>
            </a:avLst>
          </a:prstGeom>
          <a:solidFill>
            <a:schemeClr val="bg1"/>
          </a:solidFill>
        </p:spPr>
      </p:sp>
      <p:sp>
        <p:nvSpPr>
          <p:cNvPr id="3" name="Text 0"/>
          <p:cNvSpPr/>
          <p:nvPr/>
        </p:nvSpPr>
        <p:spPr>
          <a:xfrm>
            <a:off x="3630216" y="501809"/>
            <a:ext cx="7815739" cy="1248489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4900"/>
              </a:lnSpc>
              <a:buNone/>
            </a:pPr>
            <a:r>
              <a:rPr lang="es-ES" altLang="en-US" sz="3600" b="1" dirty="0">
                <a:solidFill>
                  <a:schemeClr val="tx1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Diagrama de la estructura Web</a:t>
            </a:r>
            <a:endParaRPr lang="es-ES" altLang="en-US" sz="3600" b="1" dirty="0">
              <a:solidFill>
                <a:schemeClr val="tx1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pic>
        <p:nvPicPr>
          <p:cNvPr id="2" name="Imagen 1" descr="DiagramaJorge.drawio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1534160"/>
            <a:ext cx="12545695" cy="573595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056620" y="5902325"/>
            <a:ext cx="480060" cy="299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7" name="Rectángulo 6"/>
          <p:cNvSpPr/>
          <p:nvPr/>
        </p:nvSpPr>
        <p:spPr>
          <a:xfrm>
            <a:off x="8295005" y="6970395"/>
            <a:ext cx="1350010" cy="299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ES" altLang="en-US" b="1">
                <a:solidFill>
                  <a:schemeClr val="tx1"/>
                </a:solidFill>
              </a:rPr>
              <a:t>Postgre SQL</a:t>
            </a:r>
            <a:endParaRPr lang="es-ES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647825" y="534987"/>
            <a:ext cx="5659636" cy="639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Stack Tecnológico</a:t>
            </a:r>
            <a:endParaRPr lang="en-US" sz="3600" dirty="0">
              <a:solidFill>
                <a:srgbClr val="FAEBEB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0085" y="1562100"/>
            <a:ext cx="485775" cy="485775"/>
          </a:xfrm>
          <a:prstGeom prst="rect">
            <a:avLst/>
          </a:prstGeom>
        </p:spPr>
      </p:pic>
      <p:sp>
        <p:nvSpPr>
          <p:cNvPr id="4" name="Text 1"/>
          <p:cNvSpPr/>
          <p:nvPr>
            <p:custDataLst>
              <p:tags r:id="rId4"/>
            </p:custDataLst>
          </p:nvPr>
        </p:nvSpPr>
        <p:spPr>
          <a:xfrm>
            <a:off x="680085" y="2290763"/>
            <a:ext cx="2649379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Node.js + Express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5" name="Text 2"/>
          <p:cNvSpPr/>
          <p:nvPr>
            <p:custDataLst>
              <p:tags r:id="rId5"/>
            </p:custDataLst>
          </p:nvPr>
        </p:nvSpPr>
        <p:spPr>
          <a:xfrm>
            <a:off x="680085" y="2726769"/>
            <a:ext cx="6513671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Framework backend para API REST principal, gestión de rutas</a:t>
            </a: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.</a:t>
            </a: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Maneja la lógica de negocio central.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36644" y="1562100"/>
            <a:ext cx="485775" cy="485775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8"/>
            </p:custDataLst>
          </p:nvPr>
        </p:nvSpPr>
        <p:spPr>
          <a:xfrm>
            <a:off x="7436644" y="2290763"/>
            <a:ext cx="2556748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Python + </a:t>
            </a:r>
            <a:r>
              <a:rPr lang="es-ES" alt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Fast API</a:t>
            </a:r>
            <a:endParaRPr lang="es-ES" altLang="en-US" sz="2400" dirty="0">
              <a:solidFill>
                <a:srgbClr val="FFE5E5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sp>
        <p:nvSpPr>
          <p:cNvPr id="8" name="Text 4"/>
          <p:cNvSpPr/>
          <p:nvPr>
            <p:custDataLst>
              <p:tags r:id="rId9"/>
            </p:custDataLst>
          </p:nvPr>
        </p:nvSpPr>
        <p:spPr>
          <a:xfrm>
            <a:off x="7436644" y="2726769"/>
            <a:ext cx="6513671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Microservicio ligero para integración con fuentes externas. Procesamiento eficiente de datos de mercado desde CoinGecko.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80085" y="3737134"/>
            <a:ext cx="485775" cy="485775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12"/>
            </p:custDataLst>
          </p:nvPr>
        </p:nvSpPr>
        <p:spPr>
          <a:xfrm>
            <a:off x="680085" y="4465796"/>
            <a:ext cx="3307080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MongoDB + Mongoose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1" name="Text 6"/>
          <p:cNvSpPr/>
          <p:nvPr>
            <p:custDataLst>
              <p:tags r:id="rId13"/>
            </p:custDataLst>
          </p:nvPr>
        </p:nvSpPr>
        <p:spPr>
          <a:xfrm>
            <a:off x="680085" y="4901803"/>
            <a:ext cx="6513671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Base de datos NoSQL orientada a documentos. Mongoose ODM facilita esquemas y operaciones con máxima flexibilidad.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436644" y="3737134"/>
            <a:ext cx="485775" cy="485775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6"/>
            </p:custDataLst>
          </p:nvPr>
        </p:nvSpPr>
        <p:spPr>
          <a:xfrm>
            <a:off x="7436644" y="4465796"/>
            <a:ext cx="3083481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HTML5 + CSS3 + JS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4" name="Text 8"/>
          <p:cNvSpPr/>
          <p:nvPr>
            <p:custDataLst>
              <p:tags r:id="rId17"/>
            </p:custDataLst>
          </p:nvPr>
        </p:nvSpPr>
        <p:spPr>
          <a:xfrm>
            <a:off x="7436644" y="4901803"/>
            <a:ext cx="6513671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Frontend moderno con JavaScript para interactividad dinámica. Diseño responsivo sin frameworks pesados.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80085" y="5912168"/>
            <a:ext cx="485775" cy="485775"/>
          </a:xfrm>
          <a:prstGeom prst="rect">
            <a:avLst/>
          </a:prstGeom>
        </p:spPr>
      </p:pic>
      <p:sp>
        <p:nvSpPr>
          <p:cNvPr id="16" name="Text 9"/>
          <p:cNvSpPr/>
          <p:nvPr>
            <p:custDataLst>
              <p:tags r:id="rId20"/>
            </p:custDataLst>
          </p:nvPr>
        </p:nvSpPr>
        <p:spPr>
          <a:xfrm>
            <a:off x="680085" y="6640830"/>
            <a:ext cx="2556748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JWT + bcrypt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7" name="Text 10"/>
          <p:cNvSpPr/>
          <p:nvPr>
            <p:custDataLst>
              <p:tags r:id="rId21"/>
            </p:custDataLst>
          </p:nvPr>
        </p:nvSpPr>
        <p:spPr>
          <a:xfrm>
            <a:off x="680085" y="7076837"/>
            <a:ext cx="6513671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Tokens JSON para autenticación segura en rutas protegidas. Hashing irreversible de contraseñas con bcrypt.js.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8" name="Image 5" descr="preencoded.pn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436644" y="5912168"/>
            <a:ext cx="485775" cy="485775"/>
          </a:xfrm>
          <a:prstGeom prst="rect">
            <a:avLst/>
          </a:prstGeom>
        </p:spPr>
      </p:pic>
      <p:sp>
        <p:nvSpPr>
          <p:cNvPr id="19" name="Text 11"/>
          <p:cNvSpPr/>
          <p:nvPr>
            <p:custDataLst>
              <p:tags r:id="rId24"/>
            </p:custDataLst>
          </p:nvPr>
        </p:nvSpPr>
        <p:spPr>
          <a:xfrm>
            <a:off x="7436644" y="6640830"/>
            <a:ext cx="2556748" cy="319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OpenAPI 3.0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0" name="Text 12"/>
          <p:cNvSpPr/>
          <p:nvPr>
            <p:custDataLst>
              <p:tags r:id="rId25"/>
            </p:custDataLst>
          </p:nvPr>
        </p:nvSpPr>
        <p:spPr>
          <a:xfrm>
            <a:off x="7436644" y="7076837"/>
            <a:ext cx="6513671" cy="621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Documentación estándar de la API REST con especificación Swagger para integraciones y pruebas interactivas.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72587" y="388501"/>
            <a:ext cx="3718322" cy="464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Modelo de Datos</a:t>
            </a:r>
            <a:endParaRPr lang="en-US" sz="36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72785" y="1064895"/>
            <a:ext cx="8648065" cy="1704340"/>
          </a:xfrm>
          <a:prstGeom prst="roundRect">
            <a:avLst>
              <a:gd name="adj" fmla="val 3483"/>
            </a:avLst>
          </a:prstGeom>
          <a:solidFill>
            <a:srgbClr val="0A0A0A">
              <a:alpha val="95000"/>
            </a:srgbClr>
          </a:solidFill>
          <a:ln w="15240">
            <a:solidFill>
              <a:srgbClr val="8D2424"/>
            </a:solidFill>
            <a:prstDash val="solid"/>
          </a:ln>
        </p:spPr>
        <p:txBody>
          <a:bodyPr/>
          <a:p>
            <a:endParaRPr lang="es-ES" altLang="en-US"/>
          </a:p>
        </p:txBody>
      </p:sp>
      <p:sp>
        <p:nvSpPr>
          <p:cNvPr id="5" name="Shape 2"/>
          <p:cNvSpPr/>
          <p:nvPr/>
        </p:nvSpPr>
        <p:spPr>
          <a:xfrm>
            <a:off x="5787827" y="1080373"/>
            <a:ext cx="565190" cy="1673543"/>
          </a:xfrm>
          <a:prstGeom prst="roundRect">
            <a:avLst>
              <a:gd name="adj" fmla="val 7264"/>
            </a:avLst>
          </a:prstGeom>
          <a:solidFill>
            <a:srgbClr val="740B0B"/>
          </a:solidFill>
        </p:spPr>
      </p:sp>
      <p:sp>
        <p:nvSpPr>
          <p:cNvPr id="6" name="Text 3"/>
          <p:cNvSpPr/>
          <p:nvPr/>
        </p:nvSpPr>
        <p:spPr>
          <a:xfrm>
            <a:off x="5960586" y="1784628"/>
            <a:ext cx="211931" cy="2649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94224" y="1221581"/>
            <a:ext cx="1859161" cy="232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Usuario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94224" y="1538764"/>
            <a:ext cx="7418189" cy="226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Colección:</a:t>
            </a:r>
            <a:r>
              <a:rPr 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Users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94224" y="1849636"/>
            <a:ext cx="7418189" cy="452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Campos clave:</a:t>
            </a: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nombre, apellido, email (único), password (hasheado), rol (cliente/admin), DNI, teléfono, username, fecha de registro.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494224" y="2386608"/>
            <a:ext cx="7418189" cy="226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Autenticación mediante JWT con verificación de roles para acceso a funcionalidades específicas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772785" y="2910205"/>
            <a:ext cx="8656955" cy="1704340"/>
          </a:xfrm>
          <a:prstGeom prst="roundRect">
            <a:avLst>
              <a:gd name="adj" fmla="val 3483"/>
            </a:avLst>
          </a:prstGeom>
          <a:solidFill>
            <a:srgbClr val="0A0A0A">
              <a:alpha val="95000"/>
            </a:srgbClr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787827" y="2925604"/>
            <a:ext cx="565190" cy="1673543"/>
          </a:xfrm>
          <a:prstGeom prst="roundRect">
            <a:avLst>
              <a:gd name="adj" fmla="val 7264"/>
            </a:avLst>
          </a:prstGeom>
          <a:solidFill>
            <a:srgbClr val="740B0B"/>
          </a:solidFill>
        </p:spPr>
      </p:sp>
      <p:sp>
        <p:nvSpPr>
          <p:cNvPr id="13" name="Text 10"/>
          <p:cNvSpPr/>
          <p:nvPr/>
        </p:nvSpPr>
        <p:spPr>
          <a:xfrm>
            <a:off x="5960586" y="3629858"/>
            <a:ext cx="211931" cy="2649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6494224" y="3066812"/>
            <a:ext cx="1859161" cy="232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Favorito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94224" y="3383994"/>
            <a:ext cx="7418189" cy="226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Colección:</a:t>
            </a:r>
            <a:r>
              <a:rPr 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Favorites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94224" y="3694867"/>
            <a:ext cx="7418189" cy="452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Campos clave:</a:t>
            </a: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userId (referencia), coinId, symbol, name, current_price, market_cap, price_change_percentage_24h, image URL.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494224" y="4231838"/>
            <a:ext cx="7418189" cy="226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Instantánea de datos de moneda al momento de guardar para seguimiento personalizado.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5772785" y="4755515"/>
            <a:ext cx="8657590" cy="1477645"/>
          </a:xfrm>
          <a:prstGeom prst="roundRect">
            <a:avLst>
              <a:gd name="adj" fmla="val 4015"/>
            </a:avLst>
          </a:prstGeom>
          <a:solidFill>
            <a:srgbClr val="0A0A0A">
              <a:alpha val="95000"/>
            </a:srgbClr>
          </a:solidFill>
          <a:ln w="15240">
            <a:solidFill>
              <a:srgbClr val="8D2424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5787827" y="4770834"/>
            <a:ext cx="565190" cy="1447443"/>
          </a:xfrm>
          <a:prstGeom prst="roundRect">
            <a:avLst>
              <a:gd name="adj" fmla="val 7264"/>
            </a:avLst>
          </a:prstGeom>
          <a:solidFill>
            <a:srgbClr val="740B0B"/>
          </a:solidFill>
        </p:spPr>
      </p:sp>
      <p:sp>
        <p:nvSpPr>
          <p:cNvPr id="20" name="Text 17"/>
          <p:cNvSpPr/>
          <p:nvPr/>
        </p:nvSpPr>
        <p:spPr>
          <a:xfrm>
            <a:off x="5960586" y="5362099"/>
            <a:ext cx="211931" cy="2649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3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494224" y="4912043"/>
            <a:ext cx="1859161" cy="232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Alerta</a:t>
            </a:r>
            <a:endParaRPr lang="en-US" sz="2400" dirty="0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494224" y="5229225"/>
            <a:ext cx="7418189" cy="226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Colección:</a:t>
            </a:r>
            <a:r>
              <a:rPr 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Alerts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6494224" y="5540097"/>
            <a:ext cx="7418189" cy="226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Campos clave:</a:t>
            </a: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userId</a:t>
            </a:r>
            <a:r>
              <a:rPr lang="es-ES" alt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</a:t>
            </a: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  <a:sym typeface="+mn-ea"/>
              </a:rPr>
              <a:t>(referencia)</a:t>
            </a: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, symbol, targetPrice, triggered (booleano), fecha de creación.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494224" y="5850969"/>
            <a:ext cx="7418189" cy="226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Sistema de notificaciones automáticas cuando el precio alcanza el umbral definido.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5772785" y="6374765"/>
            <a:ext cx="8648700" cy="1477645"/>
          </a:xfrm>
          <a:prstGeom prst="roundRect">
            <a:avLst>
              <a:gd name="adj" fmla="val 4015"/>
            </a:avLst>
          </a:prstGeom>
          <a:solidFill>
            <a:srgbClr val="0A0A0A">
              <a:alpha val="95000"/>
            </a:srgbClr>
          </a:solidFill>
          <a:ln w="15240">
            <a:solidFill>
              <a:srgbClr val="8D2424"/>
            </a:solidFill>
            <a:prstDash val="solid"/>
          </a:ln>
        </p:spPr>
        <p:txBody>
          <a:bodyPr/>
          <a:p>
            <a:endParaRPr lang="es-ES" altLang="en-US"/>
          </a:p>
        </p:txBody>
      </p:sp>
      <p:sp>
        <p:nvSpPr>
          <p:cNvPr id="26" name="Shape 23"/>
          <p:cNvSpPr/>
          <p:nvPr/>
        </p:nvSpPr>
        <p:spPr>
          <a:xfrm>
            <a:off x="5787827" y="6389965"/>
            <a:ext cx="565190" cy="1447443"/>
          </a:xfrm>
          <a:prstGeom prst="roundRect">
            <a:avLst>
              <a:gd name="adj" fmla="val 7264"/>
            </a:avLst>
          </a:prstGeom>
          <a:solidFill>
            <a:srgbClr val="740B0B"/>
          </a:solidFill>
        </p:spPr>
      </p:sp>
      <p:sp>
        <p:nvSpPr>
          <p:cNvPr id="27" name="Text 24"/>
          <p:cNvSpPr/>
          <p:nvPr/>
        </p:nvSpPr>
        <p:spPr>
          <a:xfrm>
            <a:off x="5960586" y="6981230"/>
            <a:ext cx="211931" cy="2649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4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6494224" y="6531173"/>
            <a:ext cx="1859161" cy="232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Historial</a:t>
            </a:r>
            <a:endParaRPr lang="en-US" sz="2400" dirty="0">
              <a:solidFill>
                <a:srgbClr val="FFE5E5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6494224" y="6848356"/>
            <a:ext cx="7418189" cy="226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Colección:</a:t>
            </a:r>
            <a:r>
              <a:rPr lang="en-US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History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6494224" y="7159228"/>
            <a:ext cx="7418189" cy="226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Campos clave:</a:t>
            </a: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 symbol, price, checkedAt (timestamp).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6494224" y="7470100"/>
            <a:ext cx="7418189" cy="226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Times New Roman" panose="02020603050405020304" charset="0"/>
                <a:ea typeface="DM Sans" pitchFamily="34" charset="-122"/>
                <a:cs typeface="Times New Roman" panose="02020603050405020304" charset="0"/>
              </a:rPr>
              <a:t>Registro de auditoría para consultas y acciones de usuarios con fines analíticos y administrativos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5743575" cy="8208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Imagen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29765" cy="8230235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2230120" y="323850"/>
            <a:ext cx="10170160" cy="7466330"/>
          </a:xfrm>
          <a:prstGeom prst="roundRect">
            <a:avLst>
              <a:gd name="adj" fmla="val 5639"/>
            </a:avLst>
          </a:prstGeom>
          <a:solidFill>
            <a:schemeClr val="bg1"/>
          </a:solidFill>
        </p:spPr>
      </p:sp>
      <p:pic>
        <p:nvPicPr>
          <p:cNvPr id="3" name="Imagen 2" descr="DiagramaClasesJorge.drawio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95" y="1103630"/>
            <a:ext cx="8791575" cy="53911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55087" y="388501"/>
            <a:ext cx="3718322" cy="4647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600" b="1" dirty="0">
                <a:solidFill>
                  <a:schemeClr val="tx1"/>
                </a:solidFill>
                <a:latin typeface="Segoe UI Black" panose="020B0A02040204020203" charset="0"/>
                <a:ea typeface="Dela Gothic One" panose="00000500000000000000" pitchFamily="34" charset="-122"/>
                <a:cs typeface="Segoe UI Black" panose="020B0A02040204020203" charset="0"/>
              </a:rPr>
              <a:t>Modelo de Datos</a:t>
            </a:r>
            <a:endParaRPr lang="en-US" sz="3600" b="1" dirty="0">
              <a:solidFill>
                <a:schemeClr val="tx1"/>
              </a:solidFill>
              <a:latin typeface="Segoe UI Black" panose="020B0A02040204020203" charset="0"/>
              <a:ea typeface="Dela Gothic One" panose="00000500000000000000" pitchFamily="34" charset="-122"/>
              <a:cs typeface="Segoe UI Black" panose="020B0A02040204020203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10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11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12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13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14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15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16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17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18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19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2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20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21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22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23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24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25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26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27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28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29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3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30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31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32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33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34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35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36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37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38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39.xml><?xml version="1.0" encoding="utf-8"?>
<p:tagLst xmlns:p="http://schemas.openxmlformats.org/presentationml/2006/main">
  <p:tag name="KSO_WM_DIAGRAM_VIRTUALLY_FRAME" val="{&quot;height&quot;:522.15,&quot;left&quot;:52.29377952755906,&quot;top&quot;:106.3,&quot;width&quot;:615.412440944882}"/>
</p:tagLst>
</file>

<file path=ppt/tags/tag4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40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41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42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43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44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45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46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47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48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49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5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50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51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52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53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54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55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56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57.xml><?xml version="1.0" encoding="utf-8"?>
<p:tagLst xmlns:p="http://schemas.openxmlformats.org/presentationml/2006/main">
  <p:tag name="KSO_WM_DIAGRAM_VIRTUALLY_FRAME" val="{&quot;height&quot;:483.1874803149607,&quot;left&quot;:53.55,&quot;top&quot;:123,&quot;width&quot;:1044.9}"/>
</p:tagLst>
</file>

<file path=ppt/tags/tag58.xml><?xml version="1.0" encoding="utf-8"?>
<p:tagLst xmlns:p="http://schemas.openxmlformats.org/presentationml/2006/main">
  <p:tag name="KSO_WM_DIAGRAM_VIRTUALLY_FRAME" val="{&quot;height&quot;:213.82811023622048,&quot;left&quot;:59.70937007874015,&quot;top&quot;:224.6218897637795,&quot;width&quot;:1032.5812598425196}"/>
</p:tagLst>
</file>

<file path=ppt/tags/tag59.xml><?xml version="1.0" encoding="utf-8"?>
<p:tagLst xmlns:p="http://schemas.openxmlformats.org/presentationml/2006/main">
  <p:tag name="KSO_WM_DIAGRAM_VIRTUALLY_FRAME" val="{&quot;height&quot;:213.82811023622048,&quot;left&quot;:59.70937007874015,&quot;top&quot;:224.6218897637795,&quot;width&quot;:1032.5812598425196}"/>
</p:tagLst>
</file>

<file path=ppt/tags/tag6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60.xml><?xml version="1.0" encoding="utf-8"?>
<p:tagLst xmlns:p="http://schemas.openxmlformats.org/presentationml/2006/main">
  <p:tag name="KSO_WM_DIAGRAM_VIRTUALLY_FRAME" val="{&quot;height&quot;:213.82811023622048,&quot;left&quot;:59.70937007874015,&quot;top&quot;:224.6218897637795,&quot;width&quot;:1032.5812598425196}"/>
</p:tagLst>
</file>

<file path=ppt/tags/tag61.xml><?xml version="1.0" encoding="utf-8"?>
<p:tagLst xmlns:p="http://schemas.openxmlformats.org/presentationml/2006/main">
  <p:tag name="KSO_WM_DIAGRAM_VIRTUALLY_FRAME" val="{&quot;height&quot;:213.82811023622048,&quot;left&quot;:59.70937007874015,&quot;top&quot;:224.6218897637795,&quot;width&quot;:1032.5812598425196}"/>
</p:tagLst>
</file>

<file path=ppt/tags/tag62.xml><?xml version="1.0" encoding="utf-8"?>
<p:tagLst xmlns:p="http://schemas.openxmlformats.org/presentationml/2006/main">
  <p:tag name="KSO_WM_DIAGRAM_VIRTUALLY_FRAME" val="{&quot;height&quot;:213.82811023622048,&quot;left&quot;:59.70937007874015,&quot;top&quot;:224.6218897637795,&quot;width&quot;:1032.5812598425196}"/>
</p:tagLst>
</file>

<file path=ppt/tags/tag63.xml><?xml version="1.0" encoding="utf-8"?>
<p:tagLst xmlns:p="http://schemas.openxmlformats.org/presentationml/2006/main">
  <p:tag name="KSO_WM_DIAGRAM_VIRTUALLY_FRAME" val="{&quot;height&quot;:213.82811023622048,&quot;left&quot;:59.70937007874015,&quot;top&quot;:224.6218897637795,&quot;width&quot;:1032.5812598425196}"/>
</p:tagLst>
</file>

<file path=ppt/tags/tag64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65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66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67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68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69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7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70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71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72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73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74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75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76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77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78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79.xml><?xml version="1.0" encoding="utf-8"?>
<p:tagLst xmlns:p="http://schemas.openxmlformats.org/presentationml/2006/main">
  <p:tag name="KSO_WM_DIAGRAM_VIRTUALLY_FRAME" val="{&quot;height&quot;:401.5406299212599,&quot;left&quot;:40.57496062992126,&quot;top&quot;:134.92503937007874,&quot;width&quot;:576.243779527559}"/>
</p:tagLst>
</file>

<file path=ppt/tags/tag8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ags/tag9.xml><?xml version="1.0" encoding="utf-8"?>
<p:tagLst xmlns:p="http://schemas.openxmlformats.org/presentationml/2006/main">
  <p:tag name="KSO_WM_DIAGRAM_VIRTUALLY_FRAME" val="{&quot;height&quot;:423.4874803149607,&quot;left&quot;:55.490629921259846,&quot;top&quot;:154.1812598425197,&quot;width&quot;:1041.009370078740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7484</Words>
  <Application>WPS Presentation</Application>
  <PresentationFormat>On-screen Show (16:9)</PresentationFormat>
  <Paragraphs>255</Paragraphs>
  <Slides>21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SimSun</vt:lpstr>
      <vt:lpstr>Wingdings</vt:lpstr>
      <vt:lpstr>Segoe UI Black</vt:lpstr>
      <vt:lpstr>Dela Gothic One</vt:lpstr>
      <vt:lpstr>Times New Roman</vt:lpstr>
      <vt:lpstr>DM Sans</vt:lpstr>
      <vt:lpstr>DM Sans</vt:lpstr>
      <vt:lpstr>DM Sans</vt:lpstr>
      <vt:lpstr>Dela Gothic One</vt:lpstr>
      <vt:lpstr>Dela Gothic One</vt:lpstr>
      <vt:lpstr>Microsoft YaHei</vt:lpstr>
      <vt:lpstr>Arial Unicode MS</vt:lpstr>
      <vt:lpstr>Calibri</vt:lpstr>
      <vt:lpstr>Dela Gothic One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Jorge Martínez García</cp:lastModifiedBy>
  <cp:revision>25</cp:revision>
  <dcterms:created xsi:type="dcterms:W3CDTF">2025-10-13T15:19:00Z</dcterms:created>
  <dcterms:modified xsi:type="dcterms:W3CDTF">2025-12-02T19:34:31Z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C16CCC5A6CBB46CA9793747B6995A852_13</vt:lpwstr>
  </property>
  <property fmtid="{D5CDD505-2E9C-101B-9397-08002B2CF9AE}" pid="3" name="KSOProductBuildVer">
    <vt:lpwstr>3082-12.2.0.23155</vt:lpwstr>
  </property>
</Properties>
</file>